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86" r:id="rId23"/>
    <p:sldId id="279" r:id="rId24"/>
    <p:sldId id="280" r:id="rId25"/>
    <p:sldId id="278" r:id="rId26"/>
    <p:sldId id="281" r:id="rId27"/>
    <p:sldId id="285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82" r:id="rId37"/>
    <p:sldId id="283" r:id="rId38"/>
    <p:sldId id="284" r:id="rId39"/>
    <p:sldId id="289" r:id="rId40"/>
    <p:sldId id="306" r:id="rId41"/>
    <p:sldId id="307" r:id="rId42"/>
    <p:sldId id="308" r:id="rId43"/>
    <p:sldId id="309" r:id="rId44"/>
    <p:sldId id="310" r:id="rId45"/>
    <p:sldId id="311" r:id="rId46"/>
    <p:sldId id="313" r:id="rId47"/>
    <p:sldId id="312" r:id="rId48"/>
    <p:sldId id="287" r:id="rId49"/>
    <p:sldId id="288" r:id="rId50"/>
    <p:sldId id="298" r:id="rId51"/>
    <p:sldId id="299" r:id="rId52"/>
    <p:sldId id="300" r:id="rId53"/>
    <p:sldId id="314" r:id="rId54"/>
    <p:sldId id="316" r:id="rId55"/>
    <p:sldId id="315" r:id="rId56"/>
    <p:sldId id="317" r:id="rId57"/>
    <p:sldId id="318" r:id="rId58"/>
    <p:sldId id="304" r:id="rId59"/>
    <p:sldId id="303" r:id="rId60"/>
    <p:sldId id="305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46" r:id="rId71"/>
    <p:sldId id="347" r:id="rId72"/>
    <p:sldId id="328" r:id="rId73"/>
    <p:sldId id="329" r:id="rId74"/>
    <p:sldId id="330" r:id="rId75"/>
    <p:sldId id="331" r:id="rId76"/>
    <p:sldId id="332" r:id="rId77"/>
    <p:sldId id="334" r:id="rId78"/>
    <p:sldId id="333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Processamento digital de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Clávison M. Zapelini</a:t>
            </a:r>
          </a:p>
          <a:p>
            <a:r>
              <a:rPr lang="pt-BR" dirty="0"/>
              <a:t>Clavison.Zapelini@unisul.br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7" y="155771"/>
            <a:ext cx="2466975" cy="184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05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5" y="108021"/>
            <a:ext cx="6777942" cy="54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0775"/>
            <a:ext cx="10577216" cy="411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5" y="432583"/>
            <a:ext cx="5595822" cy="5613020"/>
          </a:xfrm>
          <a:prstGeom prst="rect">
            <a:avLst/>
          </a:prstGeom>
        </p:spPr>
      </p:pic>
      <p:sp>
        <p:nvSpPr>
          <p:cNvPr id="4" name="Título 12"/>
          <p:cNvSpPr txBox="1">
            <a:spLocks/>
          </p:cNvSpPr>
          <p:nvPr/>
        </p:nvSpPr>
        <p:spPr>
          <a:xfrm>
            <a:off x="6113417" y="407966"/>
            <a:ext cx="3657600" cy="680089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Campos receptivos da retina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51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Sistema para reconhecimento de digitais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508" y="974591"/>
            <a:ext cx="2456772" cy="35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5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204487"/>
            <a:ext cx="3807672" cy="34987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1872"/>
          <a:stretch/>
        </p:blipFill>
        <p:spPr>
          <a:xfrm>
            <a:off x="4951412" y="1058091"/>
            <a:ext cx="2800350" cy="36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2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346166"/>
            <a:ext cx="3195457" cy="445862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51269" y="888274"/>
            <a:ext cx="59305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Diversidade de equipamentos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Luminosidade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Resolução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Etc...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56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346166"/>
            <a:ext cx="3195457" cy="44586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1" y="475143"/>
            <a:ext cx="3103021" cy="4329647"/>
          </a:xfrm>
          <a:prstGeom prst="rect">
            <a:avLst/>
          </a:prstGeom>
        </p:spPr>
      </p:pic>
      <p:cxnSp>
        <p:nvCxnSpPr>
          <p:cNvPr id="6" name="Conector de Seta Reta 5"/>
          <p:cNvCxnSpPr>
            <a:stCxn id="4" idx="3"/>
            <a:endCxn id="3" idx="1"/>
          </p:cNvCxnSpPr>
          <p:nvPr/>
        </p:nvCxnSpPr>
        <p:spPr>
          <a:xfrm>
            <a:off x="3879669" y="2575477"/>
            <a:ext cx="2232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66938" y="5625067"/>
            <a:ext cx="9809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melhorar a qualidade da imagem por meio da aplicação de técnicas para atenuação de ruído, correção de contraste ou brilho e suavização de determinadas propriedades da imagem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72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5" y="313508"/>
            <a:ext cx="1788148" cy="249500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34" y="3063329"/>
            <a:ext cx="2225591" cy="153479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477" y="3063329"/>
            <a:ext cx="2225591" cy="153479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919" y="3063329"/>
            <a:ext cx="2225591" cy="15347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32" y="313509"/>
            <a:ext cx="3462198" cy="229338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66651" y="1018903"/>
            <a:ext cx="470263" cy="483326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1436914" y="1502229"/>
            <a:ext cx="963711" cy="167204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175034" y="1496016"/>
            <a:ext cx="791617" cy="15950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2400625" y="3853543"/>
            <a:ext cx="73446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5204792" y="3901439"/>
            <a:ext cx="73446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9283931" y="2606893"/>
            <a:ext cx="1" cy="140340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8162007" y="4038986"/>
            <a:ext cx="117070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90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imagem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51269" y="888274"/>
            <a:ext cx="59305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Procurar e marcar as bifurcações e terminações</a:t>
            </a:r>
          </a:p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888273"/>
            <a:ext cx="4253548" cy="36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imagem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51269" y="888274"/>
            <a:ext cx="593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Determinar as orientações</a:t>
            </a:r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845910"/>
            <a:ext cx="3992291" cy="40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6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4709401"/>
            <a:ext cx="8943114" cy="1507067"/>
          </a:xfrm>
        </p:spPr>
        <p:txBody>
          <a:bodyPr>
            <a:noAutofit/>
          </a:bodyPr>
          <a:lstStyle/>
          <a:p>
            <a:r>
              <a:rPr lang="pt-BR" sz="2000" dirty="0"/>
              <a:t>O processamento digital de imagens consiste em um conjunto de técnicas para capturar, representar e transformar imagens com o auxílio de computador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684212" y="508002"/>
            <a:ext cx="2894526" cy="576262"/>
          </a:xfrm>
        </p:spPr>
        <p:txBody>
          <a:bodyPr/>
          <a:lstStyle/>
          <a:p>
            <a:r>
              <a:rPr lang="pt-BR" dirty="0"/>
              <a:t>Computação Gráfica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84212" y="1270529"/>
            <a:ext cx="3025640" cy="3030538"/>
          </a:xfrm>
        </p:spPr>
        <p:txBody>
          <a:bodyPr/>
          <a:lstStyle/>
          <a:p>
            <a:r>
              <a:rPr lang="pt-BR" dirty="0"/>
              <a:t>Criação de Imagens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>
          <a:xfrm>
            <a:off x="7302136" y="685800"/>
            <a:ext cx="3442063" cy="576262"/>
          </a:xfrm>
        </p:spPr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4"/>
          </p:nvPr>
        </p:nvSpPr>
        <p:spPr>
          <a:xfrm>
            <a:off x="7302135" y="1262062"/>
            <a:ext cx="3433597" cy="3030538"/>
          </a:xfrm>
        </p:spPr>
        <p:txBody>
          <a:bodyPr/>
          <a:lstStyle/>
          <a:p>
            <a:r>
              <a:rPr lang="pt-BR" dirty="0"/>
              <a:t>Análise do conteúdo de imagens.</a:t>
            </a:r>
          </a:p>
        </p:txBody>
      </p:sp>
      <p:sp>
        <p:nvSpPr>
          <p:cNvPr id="10" name="Espaço Reservado para Texto 5"/>
          <p:cNvSpPr txBox="1">
            <a:spLocks/>
          </p:cNvSpPr>
          <p:nvPr/>
        </p:nvSpPr>
        <p:spPr>
          <a:xfrm>
            <a:off x="3836116" y="590003"/>
            <a:ext cx="344206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Processamento digital de imagens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3788822" y="1292299"/>
            <a:ext cx="3025640" cy="3030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Manipulação de Imagens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l="1429" t="14118" r="27019" b="13366"/>
          <a:stretch/>
        </p:blipFill>
        <p:spPr>
          <a:xfrm>
            <a:off x="2579914" y="1996477"/>
            <a:ext cx="5715001" cy="28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imagem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51269" y="888274"/>
            <a:ext cx="59305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Técnicas de extração de características (ex. triangulação)</a:t>
            </a:r>
          </a:p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747322"/>
            <a:ext cx="4214359" cy="42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imagem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51269" y="888274"/>
            <a:ext cx="59305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Técnicas de reconhecimento de padrão (ex. I.A.)</a:t>
            </a:r>
          </a:p>
          <a:p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48" y="570939"/>
            <a:ext cx="4343554" cy="43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23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O que é uma imagem?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http://imagemesom.marginalialab.com/files/2012/11/image00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r="1603" b="2532"/>
          <a:stretch/>
        </p:blipFill>
        <p:spPr bwMode="auto">
          <a:xfrm>
            <a:off x="684210" y="284497"/>
            <a:ext cx="5651275" cy="45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9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para processamento de imagem em </a:t>
            </a:r>
            <a:r>
              <a:rPr lang="pt-BR" dirty="0" err="1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2" y="764177"/>
            <a:ext cx="8534400" cy="3615267"/>
          </a:xfrm>
        </p:spPr>
        <p:txBody>
          <a:bodyPr/>
          <a:lstStyle/>
          <a:p>
            <a:r>
              <a:rPr lang="pt-BR" dirty="0"/>
              <a:t>Etapa 1: Abrir imagem e recuperar RGB de cada pixel</a:t>
            </a:r>
          </a:p>
        </p:txBody>
      </p:sp>
    </p:spTree>
    <p:extLst>
      <p:ext uri="{BB962C8B-B14F-4D97-AF65-F5344CB8AC3E}">
        <p14:creationId xmlns:p14="http://schemas.microsoft.com/office/powerpoint/2010/main" val="140440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Eliminação de ruídos</a:t>
            </a:r>
          </a:p>
          <a:p>
            <a:r>
              <a:rPr lang="pt-BR" dirty="0"/>
              <a:t>Contraste</a:t>
            </a:r>
          </a:p>
          <a:p>
            <a:r>
              <a:rPr lang="pt-BR" dirty="0"/>
              <a:t>Ofuscamento</a:t>
            </a:r>
          </a:p>
          <a:p>
            <a:r>
              <a:rPr lang="pt-BR" dirty="0"/>
              <a:t>Realce</a:t>
            </a:r>
          </a:p>
          <a:p>
            <a:r>
              <a:rPr lang="pt-BR" dirty="0" err="1"/>
              <a:t>Limiarização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339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 - ruídos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65" y="685800"/>
            <a:ext cx="7565896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 - ruídos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609" y="933591"/>
            <a:ext cx="7651608" cy="31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 - ruídos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444338"/>
            <a:ext cx="7557185" cy="30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8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4435080"/>
            <a:ext cx="8534400" cy="1507067"/>
          </a:xfrm>
        </p:spPr>
        <p:txBody>
          <a:bodyPr/>
          <a:lstStyle/>
          <a:p>
            <a:r>
              <a:rPr lang="pt-BR" dirty="0"/>
              <a:t>Vizinhança pixels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388114"/>
              </p:ext>
            </p:extLst>
          </p:nvPr>
        </p:nvGraphicFramePr>
        <p:xfrm>
          <a:off x="1411969" y="1482498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  <p:graphicFrame>
        <p:nvGraphicFramePr>
          <p:cNvPr id="10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518427"/>
              </p:ext>
            </p:extLst>
          </p:nvPr>
        </p:nvGraphicFramePr>
        <p:xfrm>
          <a:off x="4324986" y="1482497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  <p:graphicFrame>
        <p:nvGraphicFramePr>
          <p:cNvPr id="11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044518"/>
              </p:ext>
            </p:extLst>
          </p:nvPr>
        </p:nvGraphicFramePr>
        <p:xfrm>
          <a:off x="7028997" y="1482496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16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4435080"/>
            <a:ext cx="8534400" cy="1507067"/>
          </a:xfrm>
        </p:spPr>
        <p:txBody>
          <a:bodyPr/>
          <a:lstStyle/>
          <a:p>
            <a:r>
              <a:rPr lang="pt-BR" dirty="0"/>
              <a:t>Vizinhança pixels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</p:nvPr>
        </p:nvGraphicFramePr>
        <p:xfrm>
          <a:off x="1411969" y="1482498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882252" y="875970"/>
            <a:ext cx="35008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P = m[X,Y]</a:t>
            </a:r>
          </a:p>
          <a:p>
            <a:endParaRPr lang="pt-BR" sz="2800" b="1" dirty="0"/>
          </a:p>
          <a:p>
            <a:r>
              <a:rPr lang="pt-BR" sz="2800" b="1" dirty="0"/>
              <a:t>m[X-1, Y+1]</a:t>
            </a:r>
          </a:p>
          <a:p>
            <a:r>
              <a:rPr lang="pt-BR" sz="2800" b="1" dirty="0"/>
              <a:t>m[X+1, Y-1]</a:t>
            </a:r>
          </a:p>
          <a:p>
            <a:r>
              <a:rPr lang="pt-BR" sz="2800" b="1" dirty="0"/>
              <a:t>m[X-1, Y-1]</a:t>
            </a:r>
          </a:p>
          <a:p>
            <a:r>
              <a:rPr lang="pt-BR" sz="2800" b="1" dirty="0"/>
              <a:t>m[X+1, Y+1]</a:t>
            </a:r>
          </a:p>
          <a:p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11969" y="1149531"/>
            <a:ext cx="218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	1	2	3	4</a:t>
            </a:r>
          </a:p>
        </p:txBody>
      </p:sp>
      <p:sp>
        <p:nvSpPr>
          <p:cNvPr id="12" name="CaixaDeTexto 11"/>
          <p:cNvSpPr txBox="1"/>
          <p:nvPr/>
        </p:nvSpPr>
        <p:spPr>
          <a:xfrm flipH="1">
            <a:off x="1131301" y="148249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13" name="CaixaDeTexto 12"/>
          <p:cNvSpPr txBox="1"/>
          <p:nvPr/>
        </p:nvSpPr>
        <p:spPr>
          <a:xfrm flipH="1">
            <a:off x="1131301" y="193002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/>
          <p:cNvSpPr txBox="1"/>
          <p:nvPr/>
        </p:nvSpPr>
        <p:spPr>
          <a:xfrm flipH="1">
            <a:off x="1131301" y="231034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/>
          <p:cNvSpPr txBox="1"/>
          <p:nvPr/>
        </p:nvSpPr>
        <p:spPr>
          <a:xfrm flipH="1">
            <a:off x="1131301" y="271709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/>
          <p:cNvSpPr txBox="1"/>
          <p:nvPr/>
        </p:nvSpPr>
        <p:spPr>
          <a:xfrm flipH="1">
            <a:off x="1131301" y="3164614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554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7476898" y="458020"/>
            <a:ext cx="3657600" cy="680089"/>
          </a:xfrm>
        </p:spPr>
        <p:txBody>
          <a:bodyPr/>
          <a:lstStyle/>
          <a:p>
            <a:r>
              <a:rPr lang="pt-BR" dirty="0"/>
              <a:t>Real ou Imaginário?</a:t>
            </a:r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35" y="458020"/>
            <a:ext cx="7082285" cy="46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0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4435080"/>
            <a:ext cx="8534400" cy="1507067"/>
          </a:xfrm>
        </p:spPr>
        <p:txBody>
          <a:bodyPr/>
          <a:lstStyle/>
          <a:p>
            <a:r>
              <a:rPr lang="pt-BR" dirty="0"/>
              <a:t>Vizinhança pixels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336868" y="875970"/>
            <a:ext cx="35008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P = m[X,Y]</a:t>
            </a:r>
          </a:p>
          <a:p>
            <a:endParaRPr lang="pt-BR" sz="2800" b="1" dirty="0"/>
          </a:p>
          <a:p>
            <a:r>
              <a:rPr lang="pt-BR" sz="2800" b="1" dirty="0"/>
              <a:t>m[X, Y-1]</a:t>
            </a:r>
          </a:p>
          <a:p>
            <a:r>
              <a:rPr lang="pt-BR" sz="2800" b="1" dirty="0"/>
              <a:t>m[X, Y+1]</a:t>
            </a:r>
          </a:p>
          <a:p>
            <a:r>
              <a:rPr lang="pt-BR" sz="2800" b="1" dirty="0"/>
              <a:t>m[X-1, Y]</a:t>
            </a:r>
          </a:p>
          <a:p>
            <a:r>
              <a:rPr lang="pt-BR" sz="2800" b="1" dirty="0"/>
              <a:t>m[X+1, Y]</a:t>
            </a:r>
          </a:p>
          <a:p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11969" y="1149531"/>
            <a:ext cx="218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	1	2	3	4</a:t>
            </a:r>
          </a:p>
        </p:txBody>
      </p:sp>
      <p:sp>
        <p:nvSpPr>
          <p:cNvPr id="12" name="CaixaDeTexto 11"/>
          <p:cNvSpPr txBox="1"/>
          <p:nvPr/>
        </p:nvSpPr>
        <p:spPr>
          <a:xfrm flipH="1">
            <a:off x="1131301" y="148249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13" name="CaixaDeTexto 12"/>
          <p:cNvSpPr txBox="1"/>
          <p:nvPr/>
        </p:nvSpPr>
        <p:spPr>
          <a:xfrm flipH="1">
            <a:off x="1131301" y="193002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/>
          <p:cNvSpPr txBox="1"/>
          <p:nvPr/>
        </p:nvSpPr>
        <p:spPr>
          <a:xfrm flipH="1">
            <a:off x="1131301" y="231034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/>
          <p:cNvSpPr txBox="1"/>
          <p:nvPr/>
        </p:nvSpPr>
        <p:spPr>
          <a:xfrm flipH="1">
            <a:off x="1131301" y="271709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/>
          <p:cNvSpPr txBox="1"/>
          <p:nvPr/>
        </p:nvSpPr>
        <p:spPr>
          <a:xfrm flipH="1">
            <a:off x="1131301" y="3164614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graphicFrame>
        <p:nvGraphicFramePr>
          <p:cNvPr id="17" name="Espaço Reservado para Conteúd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585899"/>
              </p:ext>
            </p:extLst>
          </p:nvPr>
        </p:nvGraphicFramePr>
        <p:xfrm>
          <a:off x="1411969" y="1522435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125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4435080"/>
            <a:ext cx="8534400" cy="1507067"/>
          </a:xfrm>
        </p:spPr>
        <p:txBody>
          <a:bodyPr/>
          <a:lstStyle/>
          <a:p>
            <a:r>
              <a:rPr lang="pt-BR" dirty="0"/>
              <a:t>Vizinhança pixels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336868" y="875970"/>
            <a:ext cx="35008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P = m[X,Y]</a:t>
            </a:r>
          </a:p>
          <a:p>
            <a:endParaRPr lang="pt-BR" sz="2800" b="1" dirty="0"/>
          </a:p>
          <a:p>
            <a:r>
              <a:rPr lang="pt-BR" sz="2800" b="1" dirty="0"/>
              <a:t>m[X, Y-1]</a:t>
            </a:r>
          </a:p>
          <a:p>
            <a:r>
              <a:rPr lang="pt-BR" sz="2800" b="1" dirty="0"/>
              <a:t>m[X, Y+1]</a:t>
            </a:r>
          </a:p>
          <a:p>
            <a:r>
              <a:rPr lang="pt-BR" sz="2800" b="1" dirty="0"/>
              <a:t>m[X-1, Y]</a:t>
            </a:r>
          </a:p>
          <a:p>
            <a:r>
              <a:rPr lang="pt-BR" sz="2800" b="1" dirty="0"/>
              <a:t>m[X+1, Y]</a:t>
            </a:r>
          </a:p>
          <a:p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11969" y="1149531"/>
            <a:ext cx="218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	1	2	3	4</a:t>
            </a:r>
          </a:p>
        </p:txBody>
      </p:sp>
      <p:sp>
        <p:nvSpPr>
          <p:cNvPr id="12" name="CaixaDeTexto 11"/>
          <p:cNvSpPr txBox="1"/>
          <p:nvPr/>
        </p:nvSpPr>
        <p:spPr>
          <a:xfrm flipH="1">
            <a:off x="1131301" y="148249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13" name="CaixaDeTexto 12"/>
          <p:cNvSpPr txBox="1"/>
          <p:nvPr/>
        </p:nvSpPr>
        <p:spPr>
          <a:xfrm flipH="1">
            <a:off x="1131301" y="193002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/>
          <p:cNvSpPr txBox="1"/>
          <p:nvPr/>
        </p:nvSpPr>
        <p:spPr>
          <a:xfrm flipH="1">
            <a:off x="1131301" y="2310348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/>
          <p:cNvSpPr txBox="1"/>
          <p:nvPr/>
        </p:nvSpPr>
        <p:spPr>
          <a:xfrm flipH="1">
            <a:off x="1131301" y="2717091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/>
          <p:cNvSpPr txBox="1"/>
          <p:nvPr/>
        </p:nvSpPr>
        <p:spPr>
          <a:xfrm flipH="1">
            <a:off x="1131301" y="3164614"/>
            <a:ext cx="28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graphicFrame>
        <p:nvGraphicFramePr>
          <p:cNvPr id="11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354001"/>
              </p:ext>
            </p:extLst>
          </p:nvPr>
        </p:nvGraphicFramePr>
        <p:xfrm>
          <a:off x="1411968" y="1482498"/>
          <a:ext cx="2189615" cy="2057535"/>
        </p:xfrm>
        <a:graphic>
          <a:graphicData uri="http://schemas.openxmlformats.org/drawingml/2006/table">
            <a:tbl>
              <a:tblPr firstRow="1" bandRow="1"/>
              <a:tblGrid>
                <a:gridCol w="437923">
                  <a:extLst>
                    <a:ext uri="{9D8B030D-6E8A-4147-A177-3AD203B41FA5}">
                      <a16:colId xmlns:a16="http://schemas.microsoft.com/office/drawing/2014/main" val="105176868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1996394842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3543010890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454324183"/>
                    </a:ext>
                  </a:extLst>
                </a:gridCol>
                <a:gridCol w="437923">
                  <a:extLst>
                    <a:ext uri="{9D8B030D-6E8A-4147-A177-3AD203B41FA5}">
                      <a16:colId xmlns:a16="http://schemas.microsoft.com/office/drawing/2014/main" val="2216950720"/>
                    </a:ext>
                  </a:extLst>
                </a:gridCol>
              </a:tblGrid>
              <a:tr h="4115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4271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33832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58830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03293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76081"/>
                  </a:ext>
                </a:extLst>
              </a:tr>
            </a:tbl>
          </a:graphicData>
        </a:graphic>
      </p:graphicFrame>
      <p:sp>
        <p:nvSpPr>
          <p:cNvPr id="18" name="CaixaDeTexto 17"/>
          <p:cNvSpPr txBox="1"/>
          <p:nvPr/>
        </p:nvSpPr>
        <p:spPr>
          <a:xfrm>
            <a:off x="6246629" y="875969"/>
            <a:ext cx="35008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/>
          </a:p>
          <a:p>
            <a:endParaRPr lang="pt-BR" sz="2800" b="1" dirty="0"/>
          </a:p>
          <a:p>
            <a:r>
              <a:rPr lang="pt-BR" sz="2800" b="1" dirty="0"/>
              <a:t>m[X-1, Y+1]</a:t>
            </a:r>
          </a:p>
          <a:p>
            <a:r>
              <a:rPr lang="pt-BR" sz="2800" b="1" dirty="0"/>
              <a:t>m[X+1, Y-1]</a:t>
            </a:r>
          </a:p>
          <a:p>
            <a:r>
              <a:rPr lang="pt-BR" sz="2800" b="1" dirty="0"/>
              <a:t>m[X-1, Y-1]</a:t>
            </a:r>
          </a:p>
          <a:p>
            <a:r>
              <a:rPr lang="pt-BR" sz="2800" b="1" dirty="0"/>
              <a:t>m[X+1, Y+1]</a:t>
            </a:r>
          </a:p>
          <a:p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95409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mediana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2" y="332275"/>
            <a:ext cx="8534400" cy="3615267"/>
          </a:xfrm>
        </p:spPr>
        <p:txBody>
          <a:bodyPr/>
          <a:lstStyle/>
          <a:p>
            <a:r>
              <a:rPr lang="pt-BR" dirty="0"/>
              <a:t>Reduz o ruído das imagens sem esbater as arestas e o contorno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8" y="2333939"/>
            <a:ext cx="762000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0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mediana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3" y="1119252"/>
            <a:ext cx="68580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12" y="2756263"/>
            <a:ext cx="5670037" cy="2381658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8386354" y="2847703"/>
            <a:ext cx="13063" cy="11234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9666514" y="2847703"/>
            <a:ext cx="13063" cy="11234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8522515" y="2948821"/>
            <a:ext cx="10096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8656909" y="3837095"/>
            <a:ext cx="10096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8522514" y="3837095"/>
            <a:ext cx="10096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2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mediana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7" y="548638"/>
            <a:ext cx="6188677" cy="259950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5721531" y="764175"/>
            <a:ext cx="13063" cy="8556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4329339" y="757646"/>
            <a:ext cx="1431381" cy="96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4329340" y="1711234"/>
            <a:ext cx="1431380" cy="96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4329339" y="801551"/>
            <a:ext cx="13063" cy="8556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634755" y="3596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Vizinhos: 9 4 5 10 3 2 9 1 6</a:t>
            </a:r>
          </a:p>
          <a:p>
            <a:r>
              <a:rPr lang="pt-BR" dirty="0"/>
              <a:t>Ordenados: 1 2 3 4 5 6 9 9 10</a:t>
            </a:r>
          </a:p>
          <a:p>
            <a:r>
              <a:rPr lang="pt-BR" dirty="0"/>
              <a:t>Mediana: 5</a:t>
            </a:r>
          </a:p>
        </p:txBody>
      </p:sp>
    </p:spTree>
    <p:extLst>
      <p:ext uri="{BB962C8B-B14F-4D97-AF65-F5344CB8AC3E}">
        <p14:creationId xmlns:p14="http://schemas.microsoft.com/office/powerpoint/2010/main" val="55082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para processamento de imagem em </a:t>
            </a:r>
            <a:r>
              <a:rPr lang="pt-BR" dirty="0" err="1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212" y="764177"/>
            <a:ext cx="8534400" cy="3615267"/>
          </a:xfrm>
        </p:spPr>
        <p:txBody>
          <a:bodyPr/>
          <a:lstStyle/>
          <a:p>
            <a:r>
              <a:rPr lang="pt-BR" dirty="0"/>
              <a:t>Etapa 2: Aplicar o filtro da mediana em uma imagem selecionada. Exibir e gravar a nova imagem.</a:t>
            </a:r>
          </a:p>
        </p:txBody>
      </p:sp>
    </p:spTree>
    <p:extLst>
      <p:ext uri="{BB962C8B-B14F-4D97-AF65-F5344CB8AC3E}">
        <p14:creationId xmlns:p14="http://schemas.microsoft.com/office/powerpoint/2010/main" val="77446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 processamento - contraste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685799"/>
            <a:ext cx="7719598" cy="40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3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Pré processamento - ofuscamento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869" y="1051809"/>
            <a:ext cx="8019635" cy="32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Pré processamento - Realce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1" y="957897"/>
            <a:ext cx="8406129" cy="35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processamento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Negativa</a:t>
            </a:r>
          </a:p>
          <a:p>
            <a:r>
              <a:rPr lang="pt-BR" dirty="0"/>
              <a:t>Adição</a:t>
            </a:r>
          </a:p>
          <a:p>
            <a:r>
              <a:rPr lang="pt-BR" dirty="0"/>
              <a:t>Subtração</a:t>
            </a:r>
          </a:p>
          <a:p>
            <a:r>
              <a:rPr lang="pt-BR" dirty="0"/>
              <a:t>Erosão</a:t>
            </a:r>
          </a:p>
          <a:p>
            <a:r>
              <a:rPr lang="pt-BR" dirty="0"/>
              <a:t>Dilatação</a:t>
            </a:r>
          </a:p>
          <a:p>
            <a:r>
              <a:rPr lang="pt-BR" dirty="0"/>
              <a:t>Segmentação</a:t>
            </a:r>
          </a:p>
          <a:p>
            <a:r>
              <a:rPr lang="pt-BR" dirty="0"/>
              <a:t>Detecção de bordas</a:t>
            </a:r>
          </a:p>
        </p:txBody>
      </p:sp>
    </p:spTree>
    <p:extLst>
      <p:ext uri="{BB962C8B-B14F-4D97-AF65-F5344CB8AC3E}">
        <p14:creationId xmlns:p14="http://schemas.microsoft.com/office/powerpoint/2010/main" val="374268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7476898" y="458020"/>
            <a:ext cx="3657600" cy="680089"/>
          </a:xfrm>
        </p:spPr>
        <p:txBody>
          <a:bodyPr>
            <a:normAutofit fontScale="90000"/>
          </a:bodyPr>
          <a:lstStyle/>
          <a:p>
            <a:r>
              <a:rPr lang="pt-BR" dirty="0"/>
              <a:t>Segmentação em tumor de mamografia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61" y="1184821"/>
            <a:ext cx="9470648" cy="53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872" y="538184"/>
            <a:ext cx="9700759" cy="1507067"/>
          </a:xfrm>
        </p:spPr>
        <p:txBody>
          <a:bodyPr/>
          <a:lstStyle/>
          <a:p>
            <a:r>
              <a:rPr lang="pt-BR" dirty="0"/>
              <a:t>histograma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07165" y="1801144"/>
            <a:ext cx="106149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Cada pixel de uma imagem tem uma cor que foi produzida por uma combinação de cores primárias (RGB).</a:t>
            </a:r>
          </a:p>
          <a:p>
            <a:endParaRPr lang="pt-BR" sz="2800" dirty="0"/>
          </a:p>
          <a:p>
            <a:r>
              <a:rPr lang="pt-BR" sz="2800" dirty="0"/>
              <a:t>Cada uma dessas cores pode ter um brilho que varia de 0 a 255 </a:t>
            </a:r>
          </a:p>
          <a:p>
            <a:endParaRPr lang="pt-BR" sz="2800" dirty="0"/>
          </a:p>
          <a:p>
            <a:r>
              <a:rPr lang="pt-BR" sz="2800" dirty="0"/>
              <a:t>Um histograma RGB é produzido percorrendo a imagem em cada um desses valores de brilho RGB e contando quantos pixels há em cada nível de 0 a 255</a:t>
            </a:r>
          </a:p>
        </p:txBody>
      </p:sp>
    </p:spTree>
    <p:extLst>
      <p:ext uri="{BB962C8B-B14F-4D97-AF65-F5344CB8AC3E}">
        <p14:creationId xmlns:p14="http://schemas.microsoft.com/office/powerpoint/2010/main" val="3759246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872" y="538184"/>
            <a:ext cx="9700759" cy="1507067"/>
          </a:xfrm>
        </p:spPr>
        <p:txBody>
          <a:bodyPr/>
          <a:lstStyle/>
          <a:p>
            <a:r>
              <a:rPr lang="pt-BR" dirty="0"/>
              <a:t>histograma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72" y="1799346"/>
            <a:ext cx="5751488" cy="32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9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histograma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2" y="1225721"/>
            <a:ext cx="5792812" cy="541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72" y="1225720"/>
            <a:ext cx="5667375" cy="32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2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Histograma - contraste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4" y="1623221"/>
            <a:ext cx="11094281" cy="48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3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Manipulação de histograma</a:t>
            </a:r>
          </a:p>
        </p:txBody>
      </p:sp>
      <p:sp>
        <p:nvSpPr>
          <p:cNvPr id="3" name="Retângulo 2"/>
          <p:cNvSpPr/>
          <p:nvPr/>
        </p:nvSpPr>
        <p:spPr>
          <a:xfrm>
            <a:off x="715618" y="1623221"/>
            <a:ext cx="1102580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latin typeface="Comic Sans MS" panose="030F0702030302020204" pitchFamily="66" charset="0"/>
              </a:rPr>
              <a:t>Stretch</a:t>
            </a:r>
            <a:r>
              <a:rPr lang="pt-BR" sz="3200" dirty="0">
                <a:latin typeface="Comic Sans MS" panose="030F0702030302020204" pitchFamily="66" charset="0"/>
              </a:rPr>
              <a:t> </a:t>
            </a:r>
            <a:r>
              <a:rPr lang="pt-BR" sz="2400" dirty="0">
                <a:latin typeface="Comic Sans MS" panose="030F0702030302020204" pitchFamily="66" charset="0"/>
              </a:rPr>
              <a:t>(</a:t>
            </a:r>
            <a:r>
              <a:rPr lang="pt-BR" sz="2400" dirty="0"/>
              <a:t>espalhamento de contraste) -  uniformizar a distribuição das raias de um histograma de forma que elas preencham toda a faixa do espectro de cinza.</a:t>
            </a:r>
            <a:endParaRPr lang="pt-BR" sz="4000" dirty="0">
              <a:latin typeface="Comic Sans MS" panose="030F0702030302020204" pitchFamily="66" charset="0"/>
            </a:endParaRPr>
          </a:p>
          <a:p>
            <a:endParaRPr lang="pt-BR" sz="3200" dirty="0">
              <a:latin typeface="Comic Sans MS" panose="030F0702030302020204" pitchFamily="66" charset="0"/>
            </a:endParaRPr>
          </a:p>
          <a:p>
            <a:r>
              <a:rPr lang="pt-BR" sz="3200" dirty="0">
                <a:latin typeface="Comic Sans MS" panose="030F0702030302020204" pitchFamily="66" charset="0"/>
              </a:rPr>
              <a:t>Equalização - </a:t>
            </a:r>
            <a:r>
              <a:rPr lang="pt-BR" sz="2400" dirty="0"/>
              <a:t>obter a máxima variância do histograma de uma imagem, obtendo assim uma imagem com o melhor contraste</a:t>
            </a:r>
            <a:r>
              <a:rPr lang="pt-BR" dirty="0"/>
              <a:t>. </a:t>
            </a:r>
            <a:endParaRPr lang="pt-BR" sz="3200" dirty="0">
              <a:latin typeface="Comic Sans MS" panose="030F0702030302020204" pitchFamily="66" charset="0"/>
            </a:endParaRPr>
          </a:p>
          <a:p>
            <a:endParaRPr lang="pt-BR" sz="3200" dirty="0">
              <a:latin typeface="Comic Sans MS" panose="030F0702030302020204" pitchFamily="66" charset="0"/>
            </a:endParaRPr>
          </a:p>
          <a:p>
            <a:r>
              <a:rPr lang="pt-BR" sz="3200" dirty="0" err="1">
                <a:latin typeface="Comic Sans MS" panose="030F0702030302020204" pitchFamily="66" charset="0"/>
              </a:rPr>
              <a:t>Matching</a:t>
            </a:r>
            <a:r>
              <a:rPr lang="pt-BR" sz="3200" dirty="0">
                <a:latin typeface="Comic Sans MS" panose="030F0702030302020204" pitchFamily="66" charset="0"/>
              </a:rPr>
              <a:t>  - </a:t>
            </a:r>
            <a:r>
              <a:rPr lang="pt-BR" sz="2400" b="1" dirty="0">
                <a:latin typeface="Comic Sans MS" panose="030F0702030302020204" pitchFamily="66" charset="0"/>
              </a:rPr>
              <a:t>Duas imagens do mesmo local tiras em épocas </a:t>
            </a:r>
            <a:r>
              <a:rPr lang="pt-BR" sz="2400" b="1" dirty="0" err="1">
                <a:latin typeface="Comic Sans MS" panose="030F0702030302020204" pitchFamily="66" charset="0"/>
              </a:rPr>
              <a:t>dististam</a:t>
            </a:r>
            <a:r>
              <a:rPr lang="pt-BR" sz="2400" b="1" dirty="0">
                <a:latin typeface="Comic Sans MS" panose="030F0702030302020204" pitchFamily="66" charset="0"/>
              </a:rPr>
              <a:t> com histogramas diferentes. Tenta igualar a curva dos histogramas por meio de histograma acumulados.</a:t>
            </a:r>
            <a:br>
              <a:rPr lang="pt-BR" sz="2400" b="1" dirty="0">
                <a:latin typeface="Comic Sans MS" panose="030F0702030302020204" pitchFamily="66" charset="0"/>
              </a:rPr>
            </a:b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791262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Equalização de histograma</a:t>
            </a:r>
          </a:p>
        </p:txBody>
      </p:sp>
      <p:sp>
        <p:nvSpPr>
          <p:cNvPr id="3" name="Retângulo 2"/>
          <p:cNvSpPr/>
          <p:nvPr/>
        </p:nvSpPr>
        <p:spPr>
          <a:xfrm>
            <a:off x="530088" y="1424438"/>
            <a:ext cx="110258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Parte do princípio que o contraste de uma imagem seria otimizado se todos os 256 possíveis níveis de intensidade fossem igualmente utilizados ou, em outras palavras, todas as barras verticais que compõem o histograma fossem da mesma altura.</a:t>
            </a:r>
            <a:endParaRPr lang="pt-BR" sz="40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31" y="3427344"/>
            <a:ext cx="32194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3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Equalização de histograma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9" y="1623221"/>
            <a:ext cx="8577263" cy="43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3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967" y="116154"/>
            <a:ext cx="9700759" cy="1507067"/>
          </a:xfrm>
        </p:spPr>
        <p:txBody>
          <a:bodyPr/>
          <a:lstStyle/>
          <a:p>
            <a:r>
              <a:rPr lang="pt-BR" dirty="0"/>
              <a:t>Equalização de histograma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1" y="1801345"/>
            <a:ext cx="6759803" cy="3844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983" r="29266"/>
          <a:stretch/>
        </p:blipFill>
        <p:spPr>
          <a:xfrm>
            <a:off x="8282607" y="1623221"/>
            <a:ext cx="2001080" cy="41950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182057" y="976890"/>
            <a:ext cx="16559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DejaVuSans"/>
              </a:rPr>
              <a:t>IMG: 30X30</a:t>
            </a:r>
          </a:p>
          <a:p>
            <a:r>
              <a:rPr lang="pt-BR" dirty="0">
                <a:solidFill>
                  <a:srgbClr val="FF0000"/>
                </a:solidFill>
                <a:latin typeface="DejaVuSans"/>
              </a:rPr>
              <a:t>Tons de cinza: 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292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processamento - segmentação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685800"/>
            <a:ext cx="9316092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67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processamento - bordas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349" y="698863"/>
            <a:ext cx="8320588" cy="40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7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69" y="317885"/>
            <a:ext cx="4296708" cy="61093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85" y="317885"/>
            <a:ext cx="5094501" cy="35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/>
              <a:t>MORFOLOGIA MATEMÁTICA</a:t>
            </a:r>
          </a:p>
        </p:txBody>
      </p:sp>
      <p:pic>
        <p:nvPicPr>
          <p:cNvPr id="1026" name="Picture 2" descr="http://3.bp.blogspot.com/-z9CTPybxNFQ/Tm1v34_LeOI/AAAAAAAAAD4/-QlX-G3Ld4E/s1600/propriedade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938817"/>
            <a:ext cx="7393837" cy="31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1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962508" y="1308652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Conceito básico: consiste em extrair informações de uma imagem de geometria desconhecida pela transformação com uma outra imagem completamente definida (</a:t>
            </a:r>
            <a:r>
              <a:rPr lang="pt-BR" dirty="0" err="1"/>
              <a:t>convolução</a:t>
            </a:r>
            <a:r>
              <a:rPr lang="pt-BR" dirty="0"/>
              <a:t>), chamada elemento estruturante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</a:t>
            </a:r>
            <a:r>
              <a:rPr lang="pt-BR" b="1" i="1" dirty="0"/>
              <a:t>FORMA </a:t>
            </a:r>
            <a:r>
              <a:rPr lang="pt-BR" dirty="0"/>
              <a:t>do elemento estruturante terá impacto sobre o resultado.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338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962508" y="1308652"/>
            <a:ext cx="8534400" cy="3615267"/>
          </a:xfrm>
        </p:spPr>
        <p:txBody>
          <a:bodyPr/>
          <a:lstStyle/>
          <a:p>
            <a:r>
              <a:rPr lang="pt-BR" dirty="0"/>
              <a:t>Dilatação - Expande uma imagem. 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= Imagem original</a:t>
            </a:r>
          </a:p>
          <a:p>
            <a:pPr marL="0" indent="0">
              <a:buNone/>
            </a:pPr>
            <a:r>
              <a:rPr lang="pt-BR" dirty="0"/>
              <a:t>B = Elemento estruturante ou </a:t>
            </a:r>
            <a:r>
              <a:rPr lang="pt-BR" dirty="0" err="1"/>
              <a:t>Kernel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32" y="4514743"/>
            <a:ext cx="1007786" cy="40917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224" t="1893" r="924" b="-1"/>
          <a:stretch/>
        </p:blipFill>
        <p:spPr>
          <a:xfrm>
            <a:off x="6824870" y="3379304"/>
            <a:ext cx="4969565" cy="27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4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6917"/>
          <a:stretch/>
        </p:blipFill>
        <p:spPr>
          <a:xfrm>
            <a:off x="510416" y="662446"/>
            <a:ext cx="2140019" cy="3067050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884562"/>
              </p:ext>
            </p:extLst>
          </p:nvPr>
        </p:nvGraphicFramePr>
        <p:xfrm>
          <a:off x="773044" y="4347457"/>
          <a:ext cx="1251594" cy="1107440"/>
        </p:xfrm>
        <a:graphic>
          <a:graphicData uri="http://schemas.openxmlformats.org/drawingml/2006/table">
            <a:tbl>
              <a:tblPr firstRow="1" bandRow="1"/>
              <a:tblGrid>
                <a:gridCol w="625797">
                  <a:extLst>
                    <a:ext uri="{9D8B030D-6E8A-4147-A177-3AD203B41FA5}">
                      <a16:colId xmlns:a16="http://schemas.microsoft.com/office/drawing/2014/main" val="2949236656"/>
                    </a:ext>
                  </a:extLst>
                </a:gridCol>
                <a:gridCol w="625797">
                  <a:extLst>
                    <a:ext uri="{9D8B030D-6E8A-4147-A177-3AD203B41FA5}">
                      <a16:colId xmlns:a16="http://schemas.microsoft.com/office/drawing/2014/main" val="194013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2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1071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650435" y="1152939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= {(1,1),(1,2),(1,3), (2,1), (3,1), (3,2),(4,1), (5,1),(5,2),(5,3)}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133600" y="4670344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 = {(0,0),(0,1),(1,0)}</a:t>
            </a:r>
          </a:p>
        </p:txBody>
      </p:sp>
    </p:spTree>
    <p:extLst>
      <p:ext uri="{BB962C8B-B14F-4D97-AF65-F5344CB8AC3E}">
        <p14:creationId xmlns:p14="http://schemas.microsoft.com/office/powerpoint/2010/main" val="1596559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6917"/>
          <a:stretch/>
        </p:blipFill>
        <p:spPr>
          <a:xfrm>
            <a:off x="510416" y="662446"/>
            <a:ext cx="2140019" cy="306705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233531" y="1298713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= {(1,1),(1,2),(1,3), (2,1), (3,1), (3,2),(4,1), (5,1),(5,2),(5,3)}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33531" y="1760378"/>
            <a:ext cx="319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 = {(0,0),(0,1),(1,0)}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13" y="4924179"/>
            <a:ext cx="5524913" cy="53071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54113" y="4347457"/>
            <a:ext cx="319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DILATAÇÃO</a:t>
            </a: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085785"/>
              </p:ext>
            </p:extLst>
          </p:nvPr>
        </p:nvGraphicFramePr>
        <p:xfrm>
          <a:off x="773044" y="4347457"/>
          <a:ext cx="1251594" cy="1107440"/>
        </p:xfrm>
        <a:graphic>
          <a:graphicData uri="http://schemas.openxmlformats.org/drawingml/2006/table">
            <a:tbl>
              <a:tblPr firstRow="1" bandRow="1"/>
              <a:tblGrid>
                <a:gridCol w="625797">
                  <a:extLst>
                    <a:ext uri="{9D8B030D-6E8A-4147-A177-3AD203B41FA5}">
                      <a16:colId xmlns:a16="http://schemas.microsoft.com/office/drawing/2014/main" val="2949236656"/>
                    </a:ext>
                  </a:extLst>
                </a:gridCol>
                <a:gridCol w="625797">
                  <a:extLst>
                    <a:ext uri="{9D8B030D-6E8A-4147-A177-3AD203B41FA5}">
                      <a16:colId xmlns:a16="http://schemas.microsoft.com/office/drawing/2014/main" val="194013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2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03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1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88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233531" y="1298713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= {(1,1),(1,2),(1,3), (2,1), (3,1), (3,2),(4,1), (5,1),(5,2),(5,3)}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33531" y="1760378"/>
            <a:ext cx="319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 = {(0,0),(0,1),(1,0)}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210" b="1649"/>
          <a:stretch/>
        </p:blipFill>
        <p:spPr>
          <a:xfrm>
            <a:off x="567567" y="3335200"/>
            <a:ext cx="2162382" cy="30258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04" y="3110315"/>
            <a:ext cx="2468311" cy="34019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858" y="3335199"/>
            <a:ext cx="2175220" cy="302584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987" y="3335199"/>
            <a:ext cx="2201726" cy="304703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783" y="2342816"/>
            <a:ext cx="5524913" cy="5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37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033669" y="530086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= {(1,1),(1,2),(1,3), (2,1), (3,1), (3,2),(4,1), (5,1),(5,2),(5,3)}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33669" y="991751"/>
            <a:ext cx="319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 = {(0,0),(0,1),(1,0)}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1453416"/>
            <a:ext cx="5524913" cy="53071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33669" y="2061486"/>
            <a:ext cx="58299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00"/>
                </a:solidFill>
                <a:latin typeface="Arial" panose="020B0604020202020204" pitchFamily="34" charset="0"/>
              </a:rPr>
              <a:t>Passe o elemento estruturante (ES) por todos os pixels da imagem original:</a:t>
            </a:r>
          </a:p>
          <a:p>
            <a:endParaRPr lang="pt-B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Arial" panose="020B0604020202020204" pitchFamily="34" charset="0"/>
              </a:rPr>
              <a:t>Se nenhum valor dos pixels da imagem sob os valores não-nulos do elemento estruturante for zero,</a:t>
            </a:r>
          </a:p>
          <a:p>
            <a:endParaRPr lang="pt-BR" sz="2400" dirty="0">
              <a:solidFill>
                <a:srgbClr val="000000"/>
              </a:solidFill>
              <a:latin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Arial" panose="020B0604020202020204" pitchFamily="34" charset="0"/>
              </a:rPr>
              <a:t>Então, colocar um valor 1 (ou 255) na posição do elemento central da imagem resultado</a:t>
            </a:r>
          </a:p>
        </p:txBody>
      </p:sp>
    </p:spTree>
    <p:extLst>
      <p:ext uri="{BB962C8B-B14F-4D97-AF65-F5344CB8AC3E}">
        <p14:creationId xmlns:p14="http://schemas.microsoft.com/office/powerpoint/2010/main" val="3826222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033669" y="530086"/>
            <a:ext cx="925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ELEMENTOS ESTRUTURANTES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1357106"/>
            <a:ext cx="2186597" cy="18565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86" y="1357106"/>
            <a:ext cx="3215625" cy="31486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514" y="991751"/>
            <a:ext cx="4689286" cy="46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0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docplayer.com.br/docs-images/25/5682581/images/34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10" y="678483"/>
            <a:ext cx="7416513" cy="550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355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slidesharecdn.com/ercemapi2009-pdf-091031135848-phpapp01/95/tcnicas-de-pdi-com-java-ercemapi-2009-57-728.jpg?cb=12569975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90" y="694306"/>
            <a:ext cx="7784924" cy="55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96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61" y="822960"/>
            <a:ext cx="10398955" cy="32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17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inf.ufsc.br/~visao/1998/henrique/fig5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1" y="453541"/>
            <a:ext cx="656272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700759" cy="1507067"/>
          </a:xfrm>
        </p:spPr>
        <p:txBody>
          <a:bodyPr/>
          <a:lstStyle/>
          <a:p>
            <a:r>
              <a:rPr lang="pt-BR" dirty="0" err="1"/>
              <a:t>esqueletonização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3611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2881" y="196948"/>
            <a:ext cx="11366694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 Processo de Filtragem Espacial</a:t>
            </a:r>
            <a:endParaRPr lang="pt-BR" sz="4000" dirty="0">
              <a:latin typeface="AEAFDE+Arial,Bold"/>
            </a:endParaRPr>
          </a:p>
          <a:p>
            <a:pPr marL="457200" marR="1527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EAEIG+TimesNewRoman"/>
              </a:rPr>
              <a:t>Consiste na aplicação sucessiva de máscara que desliza sobre toda a imagem original;</a:t>
            </a:r>
          </a:p>
          <a:p>
            <a:pPr marL="457200" marR="805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EAEIG+TimesNewRoman"/>
              </a:rPr>
              <a:t>Ao ser aplicada com centro numa posição (</a:t>
            </a:r>
            <a:r>
              <a:rPr lang="pt-BR" sz="2800" dirty="0" err="1">
                <a:latin typeface="AEAEIG+TimesNewRoman"/>
              </a:rPr>
              <a:t>i,j</a:t>
            </a:r>
            <a:r>
              <a:rPr lang="pt-BR" sz="2800" dirty="0">
                <a:latin typeface="AEAEIG+TimesNewRoman"/>
              </a:rPr>
              <a:t>), sendo i o número de uma dada linha e j o número de uma dada coluna da imagem, consiste na substituição do valor do pixel na posição (</a:t>
            </a:r>
            <a:r>
              <a:rPr lang="pt-BR" sz="2800" dirty="0" err="1">
                <a:latin typeface="AEAEIG+TimesNewRoman"/>
              </a:rPr>
              <a:t>i,j</a:t>
            </a:r>
            <a:r>
              <a:rPr lang="pt-BR" sz="2800" dirty="0">
                <a:latin typeface="AEAEIG+TimesNewRoman"/>
              </a:rPr>
              <a:t>) por um novo valor o qual depende dos valores dos pixels vizinhos e dos pesos da máscara.</a:t>
            </a:r>
          </a:p>
          <a:p>
            <a:pPr marL="457200" marR="915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EAEIG+TimesNewRoman"/>
              </a:rPr>
              <a:t>À cada posição da máscara está associado um valor numérico, chamado de peso ou coeficiente. </a:t>
            </a:r>
          </a:p>
          <a:p>
            <a:pPr marL="457200" marR="752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EAEIG+TimesNewRoman"/>
              </a:rPr>
              <a:t>Em cada posição (</a:t>
            </a:r>
            <a:r>
              <a:rPr lang="pt-BR" sz="2800" dirty="0" err="1">
                <a:latin typeface="AEAEIG+TimesNewRoman"/>
              </a:rPr>
              <a:t>i,j</a:t>
            </a:r>
            <a:r>
              <a:rPr lang="pt-BR" sz="2800" dirty="0">
                <a:latin typeface="AEAEIG+TimesNewRoman"/>
              </a:rPr>
              <a:t>), os pesos do filtro são multiplicados pelos valores dos pixels correspondentes e calculados, resultando em um novo valor para o pixel central.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03991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 Processo de Filtragem Espacial</a:t>
            </a:r>
            <a:endParaRPr lang="pt-BR" sz="4000" dirty="0">
              <a:latin typeface="AEAFDE+Arial,Bold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1111348"/>
            <a:ext cx="9086668" cy="5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 Processo de Filtragem Espacial</a:t>
            </a:r>
          </a:p>
          <a:p>
            <a:endParaRPr lang="pt-BR" dirty="0"/>
          </a:p>
          <a:p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Na operação de filtragem deve-se calcular os pontos pertencentes à borda da imagem de modo diferente dos demais, já que estes não dispõem de todos os vizinhos.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Por questões de simetria usam-se, na definição das máscaras dos filtros, janelas N x N, onde N é um número ímpar.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Por questões de eficiência computacional, preferem-se valores pequenos para N (no máximo 7).</a:t>
            </a:r>
            <a:endParaRPr lang="pt-BR" sz="6000" dirty="0">
              <a:latin typeface="AEAFDE+Arial,Bold"/>
            </a:endParaRPr>
          </a:p>
        </p:txBody>
      </p:sp>
    </p:spTree>
    <p:extLst>
      <p:ext uri="{BB962C8B-B14F-4D97-AF65-F5344CB8AC3E}">
        <p14:creationId xmlns:p14="http://schemas.microsoft.com/office/powerpoint/2010/main" val="100569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 Processo de Filtragem Espacial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1046441"/>
            <a:ext cx="9143166" cy="56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4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PASSA-BAIXAS</a:t>
            </a:r>
          </a:p>
          <a:p>
            <a:endParaRPr lang="pt-BR" dirty="0"/>
          </a:p>
          <a:p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Atenua (ou elimina) as altas frequências que estão relacionadas com a informação de detalhes da imagem.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efeito visual de um filtro </a:t>
            </a:r>
            <a:r>
              <a:rPr lang="pt-BR" sz="2800" dirty="0" err="1"/>
              <a:t>passa-baixas</a:t>
            </a:r>
            <a:r>
              <a:rPr lang="pt-BR" sz="2800" dirty="0"/>
              <a:t> é o de suavização (</a:t>
            </a:r>
            <a:r>
              <a:rPr lang="pt-BR" sz="2800" dirty="0" err="1"/>
              <a:t>smoothing</a:t>
            </a:r>
            <a:r>
              <a:rPr lang="pt-BR" sz="2800" dirty="0"/>
              <a:t>) da imagem uma vez que as altas frequências, que correspondem às transições abruptas, são atenuadas.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 suavização tende também, pelas mesmas razões, a minimizar o efeito do ruído em imagens.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 filtragem </a:t>
            </a:r>
            <a:r>
              <a:rPr lang="pt-BR" sz="2800" dirty="0" err="1"/>
              <a:t>passa-baixas</a:t>
            </a:r>
            <a:r>
              <a:rPr lang="pt-BR" sz="2800" dirty="0"/>
              <a:t> tem, por outro lado, o efeito indesejado de diminuir a resolução da imagem, provocando assim, um leve </a:t>
            </a:r>
            <a:r>
              <a:rPr lang="pt-BR" sz="2800" dirty="0" err="1"/>
              <a:t>borramento</a:t>
            </a:r>
            <a:r>
              <a:rPr lang="pt-BR" sz="2800" dirty="0"/>
              <a:t>. Ou seja, diminui a nitidez e a definição da imagem.</a:t>
            </a:r>
            <a:endParaRPr lang="pt-BR" sz="4400" b="1" dirty="0">
              <a:latin typeface="AEAFDE+Arial,Bold"/>
            </a:endParaRPr>
          </a:p>
        </p:txBody>
      </p:sp>
    </p:spTree>
    <p:extLst>
      <p:ext uri="{BB962C8B-B14F-4D97-AF65-F5344CB8AC3E}">
        <p14:creationId xmlns:p14="http://schemas.microsoft.com/office/powerpoint/2010/main" val="2186678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PASSA-BAIXAS - MÉDIA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65" y="1046440"/>
            <a:ext cx="10167738" cy="55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80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PASSA-BAIXAS - MÉDIA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0" y="1046440"/>
            <a:ext cx="10011946" cy="57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3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PASSA-BAIXAS – MÉDIA PONDERADA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4" y="1557337"/>
            <a:ext cx="10659214" cy="49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8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PASSA-BAIXAS – MÉDIA PONDERADA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93" y="1046440"/>
            <a:ext cx="9214018" cy="55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Quais as dificuldades?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428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PASSA-ALTAS</a:t>
            </a:r>
          </a:p>
          <a:p>
            <a:endParaRPr lang="pt-BR" dirty="0"/>
          </a:p>
          <a:p>
            <a:r>
              <a:rPr lang="pt-BR" sz="2800" dirty="0"/>
              <a:t>Atenuam ou eliminam as baixas </a:t>
            </a:r>
            <a:r>
              <a:rPr lang="pt-BR" sz="2800" dirty="0" err="1"/>
              <a:t>freqüências</a:t>
            </a:r>
            <a:r>
              <a:rPr lang="pt-BR" sz="2800" dirty="0"/>
              <a:t>, realçando as altas </a:t>
            </a:r>
            <a:r>
              <a:rPr lang="pt-BR" sz="2800" dirty="0" err="1"/>
              <a:t>freqüências</a:t>
            </a:r>
            <a:r>
              <a:rPr lang="pt-BR" sz="2800" dirty="0"/>
              <a:t> e são normalmente usados para realçar os detalhes na imagem (agudização–</a:t>
            </a:r>
            <a:r>
              <a:rPr lang="pt-BR" sz="2800" dirty="0" err="1"/>
              <a:t>sharpening</a:t>
            </a:r>
            <a:r>
              <a:rPr lang="pt-BR" sz="2800" dirty="0"/>
              <a:t>).</a:t>
            </a:r>
          </a:p>
          <a:p>
            <a:endParaRPr lang="pt-BR" sz="2800" dirty="0"/>
          </a:p>
          <a:p>
            <a:r>
              <a:rPr lang="pt-BR" sz="2800" dirty="0"/>
              <a:t>Para filtros </a:t>
            </a:r>
            <a:r>
              <a:rPr lang="pt-BR" sz="2800" dirty="0" err="1"/>
              <a:t>passa-altas</a:t>
            </a:r>
            <a:r>
              <a:rPr lang="pt-BR" sz="2800" dirty="0"/>
              <a:t>, o efeito obtido é, em geral, o de tornar mais nítidas as transições entre regiões diferentes, conhecidas como bordas, realçando o contraste.</a:t>
            </a:r>
          </a:p>
          <a:p>
            <a:endParaRPr lang="pt-BR" sz="2800" dirty="0"/>
          </a:p>
          <a:p>
            <a:r>
              <a:rPr lang="pt-BR" sz="2800" dirty="0"/>
              <a:t>O efeito indesejado destes filtros é o de enfatizar o ruído presente na imagem.</a:t>
            </a:r>
            <a:r>
              <a:rPr lang="pt-BR" sz="5400" b="1" dirty="0">
                <a:latin typeface="AEAFDE+Arial,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3190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5084" y="0"/>
            <a:ext cx="113666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PASSA-ALTAS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O formato da resposta de um filtro </a:t>
            </a:r>
            <a:r>
              <a:rPr lang="pt-BR" sz="2800" dirty="0" err="1"/>
              <a:t>passa-altas</a:t>
            </a:r>
            <a:r>
              <a:rPr lang="pt-BR" sz="2800" dirty="0"/>
              <a:t> deve ser tal que a máscara correspondente apresente coeficientes positivos nas proximidades de seu centro e negativos longe deles. </a:t>
            </a:r>
          </a:p>
          <a:p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16" y="2923882"/>
            <a:ext cx="4691429" cy="36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32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EXEMPLOS DE FILTRO PASSA-ALTAS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3" y="1271523"/>
            <a:ext cx="10658712" cy="504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4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EXEMPLOS DE FILTRO PASSA-ALTAS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3" y="1046440"/>
            <a:ext cx="8379602" cy="56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2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PASSA-ALTAS DIRECIONAIS</a:t>
            </a:r>
          </a:p>
          <a:p>
            <a:endParaRPr lang="pt-BR" dirty="0"/>
          </a:p>
          <a:p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Os filtros passa-alta direcionais (realce de bordas) realçam a cena, segundo direções preferenciais de interesse, definidas pelas máscaras.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nome dado às máscaras indica a direção ortogonal preferencial em que será realçado o limite de borda. Assim, a máscara norte realça limites horizontais</a:t>
            </a:r>
            <a:endParaRPr lang="pt-BR" sz="5400" b="1" dirty="0">
              <a:latin typeface="AEAFDE+Arial,Bold"/>
            </a:endParaRPr>
          </a:p>
        </p:txBody>
      </p:sp>
    </p:spTree>
    <p:extLst>
      <p:ext uri="{BB962C8B-B14F-4D97-AF65-F5344CB8AC3E}">
        <p14:creationId xmlns:p14="http://schemas.microsoft.com/office/powerpoint/2010/main" val="33364061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PASSA-ALTAS DIRECIONAIS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93" y="1046440"/>
            <a:ext cx="9733317" cy="57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00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FILTRO PASSA-ALTAS DIRECIONAIS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400" dirty="0"/>
              <a:t>Linhas, em imagens, podem ser detectadas através das máscaras:</a:t>
            </a:r>
            <a:endParaRPr lang="pt-BR" sz="4800" b="1" dirty="0">
              <a:latin typeface="AEAFDE+Arial,Bold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22" y="2115868"/>
            <a:ext cx="6121424" cy="45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3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DETECTORES DE BORDA</a:t>
            </a:r>
          </a:p>
          <a:p>
            <a:endParaRPr lang="pt-BR" dirty="0"/>
          </a:p>
          <a:p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Detectam características como bordas, linhas, curvas e manchas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problema da detecção de bordas é indicar uma mudança súbita do nível de cinza entre duas regiões relativamente homogêneas</a:t>
            </a:r>
          </a:p>
        </p:txBody>
      </p:sp>
    </p:spTree>
    <p:extLst>
      <p:ext uri="{BB962C8B-B14F-4D97-AF65-F5344CB8AC3E}">
        <p14:creationId xmlns:p14="http://schemas.microsoft.com/office/powerpoint/2010/main" val="3165441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DETECTORES DE BORDA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A maioria dos operadores de detecção de bordas baseia-se numa filtragem </a:t>
            </a:r>
            <a:r>
              <a:rPr lang="pt-BR" sz="2800" dirty="0" err="1"/>
              <a:t>passa-altas</a:t>
            </a:r>
            <a:r>
              <a:rPr lang="pt-BR" sz="2800" dirty="0"/>
              <a:t> seguida de um processo de </a:t>
            </a:r>
            <a:r>
              <a:rPr lang="pt-BR" sz="2800" dirty="0" err="1"/>
              <a:t>limiarização</a:t>
            </a:r>
            <a:r>
              <a:rPr lang="pt-BR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a saída do filtro ultrapassar o limiar, uma borda local é detectada, caso contrário a borda não é detectada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dirty="0"/>
              <a:t>Para se obter uma detecção de bordas independente da direção, pode-se efetuar uma filtragem espacial em duas direções ortogonais, vertical (y) e horizontal (x).</a:t>
            </a:r>
          </a:p>
          <a:p>
            <a:endParaRPr lang="pt-BR" sz="2800" dirty="0"/>
          </a:p>
          <a:p>
            <a:endParaRPr lang="pt-BR" dirty="0"/>
          </a:p>
          <a:p>
            <a:r>
              <a:rPr lang="pt-BR" sz="2800" dirty="0"/>
              <a:t>Operadores mais comuns: Roberts e Sobel </a:t>
            </a:r>
            <a:endParaRPr lang="pt-BR" sz="4800" b="1" dirty="0">
              <a:latin typeface="AEAFDE+Arial,Bold"/>
            </a:endParaRPr>
          </a:p>
        </p:txBody>
      </p:sp>
    </p:spTree>
    <p:extLst>
      <p:ext uri="{BB962C8B-B14F-4D97-AF65-F5344CB8AC3E}">
        <p14:creationId xmlns:p14="http://schemas.microsoft.com/office/powerpoint/2010/main" val="3068604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ROBERTS</a:t>
            </a:r>
          </a:p>
          <a:p>
            <a:endParaRPr lang="pt-BR" dirty="0"/>
          </a:p>
          <a:p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o mais antigo e mais simples algoritmo de detecção de bordas.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Roberts introduziu a seguinte operação cruzada (módulo do gradiente):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09" y="3381301"/>
            <a:ext cx="10491119" cy="9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32" y="135026"/>
            <a:ext cx="7740400" cy="54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5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ROBERTS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Que deve ser comparado a um limiar.</a:t>
            </a:r>
          </a:p>
          <a:p>
            <a:endParaRPr lang="pt-BR" sz="2800" dirty="0"/>
          </a:p>
          <a:p>
            <a:r>
              <a:rPr lang="pt-BR" sz="2800" dirty="0"/>
              <a:t>Devido ao custo computacional, as operações de elevar ao quadrado e raiz quadrada são, muitas vezes substituídas pelo valor absoluto das diferenças cruzadas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77" y="4413664"/>
            <a:ext cx="8923117" cy="7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13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ROBERTS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Como resultado de sua aplicação, obtém-se uma imagem com altos valores de nível de cinza, em regiões de contrastes bem definidos e valores baixos em regiões de pouco contraste, sendo 0 para regiões de nível de cinza constante.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Uma desvantagem deste operador é a sua assimetria</a:t>
            </a:r>
          </a:p>
          <a:p>
            <a:endParaRPr lang="pt-BR" sz="2800" dirty="0"/>
          </a:p>
          <a:p>
            <a:r>
              <a:rPr lang="pt-BR" sz="2800" dirty="0"/>
              <a:t>Dependendo da direção, certas bordas são mais realçadas que outras, mesmo tendo magnitude igual.</a:t>
            </a:r>
          </a:p>
        </p:txBody>
      </p:sp>
    </p:spTree>
    <p:extLst>
      <p:ext uri="{BB962C8B-B14F-4D97-AF65-F5344CB8AC3E}">
        <p14:creationId xmlns:p14="http://schemas.microsoft.com/office/powerpoint/2010/main" val="748866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ROBERTS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2402" t="10730" r="10980" b="8584"/>
          <a:stretch/>
        </p:blipFill>
        <p:spPr>
          <a:xfrm>
            <a:off x="956603" y="1991883"/>
            <a:ext cx="4206241" cy="28755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1971" t="10730" r="12379" b="11588"/>
          <a:stretch/>
        </p:blipFill>
        <p:spPr>
          <a:xfrm>
            <a:off x="6471139" y="2098953"/>
            <a:ext cx="4206240" cy="27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7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SOBEL</a:t>
            </a:r>
          </a:p>
          <a:p>
            <a:endParaRPr lang="pt-BR" dirty="0"/>
          </a:p>
          <a:p>
            <a:r>
              <a:rPr lang="pt-BR" sz="2800" dirty="0"/>
              <a:t>Mais sofisticado que o operador Roberts.</a:t>
            </a:r>
          </a:p>
          <a:p>
            <a:r>
              <a:rPr lang="pt-BR" sz="2800" dirty="0"/>
              <a:t>É dado pela seguinte expressão:</a:t>
            </a:r>
          </a:p>
          <a:p>
            <a:endParaRPr lang="pt-BR" sz="2800" dirty="0"/>
          </a:p>
          <a:p>
            <a:r>
              <a:rPr lang="pt-BR" sz="2800" dirty="0"/>
              <a:t>Onde X e Y são as saídas dos filtros dados pelas seguintes máscaras</a:t>
            </a:r>
          </a:p>
          <a:p>
            <a:pPr marR="16300" algn="ctr"/>
            <a:endParaRPr lang="pt-BR" sz="4000" b="1" dirty="0">
              <a:latin typeface="AEAFDE+Arial,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90" y="1690394"/>
            <a:ext cx="2581275" cy="4667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28" y="4093428"/>
            <a:ext cx="7745123" cy="22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50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SOBEL</a:t>
            </a:r>
          </a:p>
          <a:p>
            <a:endParaRPr lang="pt-BR" dirty="0"/>
          </a:p>
          <a:p>
            <a:r>
              <a:rPr lang="pt-BR" sz="2800" dirty="0"/>
              <a:t>O operador gradiente de Sobel tem a propriedade de realçar linhas verticais e horizontais mais escuras que o fundo, sem realçar pontos isolados</a:t>
            </a:r>
          </a:p>
          <a:p>
            <a:endParaRPr lang="pt-BR" sz="2800" dirty="0"/>
          </a:p>
          <a:p>
            <a:r>
              <a:rPr lang="pt-BR" sz="2800" dirty="0"/>
              <a:t>A detecção de bordas é obtida pela </a:t>
            </a:r>
            <a:r>
              <a:rPr lang="pt-BR" sz="2800" dirty="0" err="1"/>
              <a:t>limiarização</a:t>
            </a:r>
            <a:r>
              <a:rPr lang="pt-BR" sz="2800" dirty="0"/>
              <a:t> da magnitude do gradiente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Diferentes valores de limiar resultam em diferentes mapas de bordas.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o limiar é muito baixo, muitos pontos são marcados como pontos de borda, resultando em bordas grossas ou muitos pontos de bordas isolados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o limiar é alto, os segmentos aparecerão finos e quebrados (sem continuidade da borda)</a:t>
            </a:r>
            <a:endParaRPr lang="pt-BR" sz="4000" dirty="0"/>
          </a:p>
          <a:p>
            <a:pPr marR="16300" algn="ctr"/>
            <a:endParaRPr lang="pt-BR" sz="4000" b="1" dirty="0">
              <a:latin typeface="AEAFDE+Arial,Bold"/>
            </a:endParaRPr>
          </a:p>
        </p:txBody>
      </p:sp>
    </p:spTree>
    <p:extLst>
      <p:ext uri="{BB962C8B-B14F-4D97-AF65-F5344CB8AC3E}">
        <p14:creationId xmlns:p14="http://schemas.microsoft.com/office/powerpoint/2010/main" val="896301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SOBEL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6" y="2202693"/>
            <a:ext cx="4703578" cy="32233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34" y="2202693"/>
            <a:ext cx="4728303" cy="31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60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OUTROS OPERADORES</a:t>
            </a:r>
          </a:p>
          <a:p>
            <a:pPr marR="16300" algn="ctr"/>
            <a:r>
              <a:rPr lang="pt-BR" sz="4000" b="1" dirty="0">
                <a:latin typeface="AEAFDE+Arial,Bold"/>
              </a:rPr>
              <a:t>PREWITT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738460"/>
            <a:ext cx="4703578" cy="3223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72" y="1738460"/>
            <a:ext cx="4739918" cy="3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85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OUTROS OPERADORES</a:t>
            </a:r>
          </a:p>
          <a:p>
            <a:pPr marR="16300" algn="ctr"/>
            <a:r>
              <a:rPr lang="pt-BR" sz="4000" b="1" dirty="0">
                <a:latin typeface="AEAFDE+Arial,Bold"/>
              </a:rPr>
              <a:t>LAPLACIANO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738460"/>
            <a:ext cx="4703578" cy="322333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92" y="1740556"/>
            <a:ext cx="4703578" cy="32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2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7287" y="0"/>
            <a:ext cx="1136669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>
              <a:solidFill>
                <a:srgbClr val="000000"/>
              </a:solidFill>
              <a:latin typeface="AEAFDE+Arial,Bold"/>
            </a:endParaRPr>
          </a:p>
          <a:p>
            <a:endParaRPr lang="pt-BR" sz="1100" dirty="0">
              <a:latin typeface="AEAFDE+Arial,Bold"/>
            </a:endParaRPr>
          </a:p>
          <a:p>
            <a:pPr marR="16300" algn="ctr"/>
            <a:r>
              <a:rPr lang="pt-BR" sz="4000" b="1" dirty="0">
                <a:latin typeface="AEAFDE+Arial,Bold"/>
              </a:rPr>
              <a:t>OUTROS OPERADORES</a:t>
            </a:r>
          </a:p>
          <a:p>
            <a:pPr marR="16300" algn="ctr"/>
            <a:r>
              <a:rPr lang="pt-BR" sz="4000" b="1" dirty="0">
                <a:latin typeface="AEAFDE+Arial,Bold"/>
              </a:rPr>
              <a:t>CANNY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738460"/>
            <a:ext cx="4703578" cy="32233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04" y="1738460"/>
            <a:ext cx="4791831" cy="32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6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9" y="190426"/>
            <a:ext cx="4075120" cy="275478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8" y="3869396"/>
            <a:ext cx="4091421" cy="273848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989" y="2054362"/>
            <a:ext cx="4042520" cy="270588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04" y="125223"/>
            <a:ext cx="4205524" cy="28851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356" y="3824433"/>
            <a:ext cx="4091420" cy="27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7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1" y="130482"/>
            <a:ext cx="7223951" cy="5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57366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3552</TotalTime>
  <Words>1848</Words>
  <Application>Microsoft Office PowerPoint</Application>
  <PresentationFormat>Widescreen</PresentationFormat>
  <Paragraphs>330</Paragraphs>
  <Slides>89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8" baseType="lpstr">
      <vt:lpstr>AEAEIG+TimesNewRoman</vt:lpstr>
      <vt:lpstr>AEAFDE+Arial,Bold</vt:lpstr>
      <vt:lpstr>Arial</vt:lpstr>
      <vt:lpstr>Century Gothic</vt:lpstr>
      <vt:lpstr>Comic Sans MS</vt:lpstr>
      <vt:lpstr>DejaVuSans</vt:lpstr>
      <vt:lpstr>Wingdings</vt:lpstr>
      <vt:lpstr>Wingdings 3</vt:lpstr>
      <vt:lpstr>Fatia</vt:lpstr>
      <vt:lpstr>Processamento digital de imagens</vt:lpstr>
      <vt:lpstr>O processamento digital de imagens consiste em um conjunto de técnicas para capturar, representar e transformar imagens com o auxílio de computador</vt:lpstr>
      <vt:lpstr>Real ou Imaginário?</vt:lpstr>
      <vt:lpstr>Segmentação em tumor de mamografia</vt:lpstr>
      <vt:lpstr>Apresentação do PowerPoint</vt:lpstr>
      <vt:lpstr>Apresentação do PowerPoint</vt:lpstr>
      <vt:lpstr>Quais as dificuldades?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Exemplo: Sistema para reconhecimento de digitais</vt:lpstr>
      <vt:lpstr>Como funciona</vt:lpstr>
      <vt:lpstr>Aquisição</vt:lpstr>
      <vt:lpstr>Pré Processamento</vt:lpstr>
      <vt:lpstr>Processamento</vt:lpstr>
      <vt:lpstr>Análise da imagem</vt:lpstr>
      <vt:lpstr>Análise da imagem</vt:lpstr>
      <vt:lpstr>Análise da imagem</vt:lpstr>
      <vt:lpstr>Análise da imagem</vt:lpstr>
      <vt:lpstr>O que é uma imagem?</vt:lpstr>
      <vt:lpstr>Sistema para processamento de imagem em java</vt:lpstr>
      <vt:lpstr>Pré processamento</vt:lpstr>
      <vt:lpstr>Pré processamento - ruídos</vt:lpstr>
      <vt:lpstr>Pré processamento - ruídos</vt:lpstr>
      <vt:lpstr>Pré processamento - ruídos</vt:lpstr>
      <vt:lpstr>Vizinhança pixels</vt:lpstr>
      <vt:lpstr>Vizinhança pixels</vt:lpstr>
      <vt:lpstr>Vizinhança pixels</vt:lpstr>
      <vt:lpstr>Vizinhança pixels</vt:lpstr>
      <vt:lpstr>Filtro mediana</vt:lpstr>
      <vt:lpstr>Filtro mediana</vt:lpstr>
      <vt:lpstr>Filtro mediana</vt:lpstr>
      <vt:lpstr>Sistema para processamento de imagem em java</vt:lpstr>
      <vt:lpstr>Pré processamento - contraste</vt:lpstr>
      <vt:lpstr>Pré processamento - ofuscamento</vt:lpstr>
      <vt:lpstr>Pré processamento - Realce</vt:lpstr>
      <vt:lpstr>processamento</vt:lpstr>
      <vt:lpstr>histograma</vt:lpstr>
      <vt:lpstr>histograma</vt:lpstr>
      <vt:lpstr>histograma</vt:lpstr>
      <vt:lpstr>Histograma - contraste</vt:lpstr>
      <vt:lpstr>Manipulação de histograma</vt:lpstr>
      <vt:lpstr>Equalização de histograma</vt:lpstr>
      <vt:lpstr>Equalização de histograma</vt:lpstr>
      <vt:lpstr>Equalização de histograma</vt:lpstr>
      <vt:lpstr>processamento - segmentação</vt:lpstr>
      <vt:lpstr>processamento - bordas</vt:lpstr>
      <vt:lpstr>MORFOLOGIA MATEMÁTICA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esqueletonização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digital de imagens</dc:title>
  <dc:creator>Clávison Zapelini</dc:creator>
  <cp:lastModifiedBy>Clávison Zapelini</cp:lastModifiedBy>
  <cp:revision>60</cp:revision>
  <dcterms:created xsi:type="dcterms:W3CDTF">2016-02-02T18:37:03Z</dcterms:created>
  <dcterms:modified xsi:type="dcterms:W3CDTF">2017-05-24T22:24:31Z</dcterms:modified>
</cp:coreProperties>
</file>